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367" r:id="rId3"/>
    <p:sldId id="541" r:id="rId4"/>
    <p:sldId id="542" r:id="rId5"/>
    <p:sldId id="540" r:id="rId6"/>
    <p:sldId id="422" r:id="rId7"/>
    <p:sldId id="275" r:id="rId8"/>
    <p:sldId id="435" r:id="rId9"/>
    <p:sldId id="436" r:id="rId10"/>
    <p:sldId id="545" r:id="rId11"/>
    <p:sldId id="431" r:id="rId12"/>
    <p:sldId id="544" r:id="rId13"/>
    <p:sldId id="425" r:id="rId14"/>
    <p:sldId id="429" r:id="rId15"/>
    <p:sldId id="543" r:id="rId16"/>
    <p:sldId id="285" r:id="rId17"/>
    <p:sldId id="537" r:id="rId18"/>
  </p:sldIdLst>
  <p:sldSz cx="9144000" cy="6858000" type="screen4x3"/>
  <p:notesSz cx="6858000" cy="9144000"/>
  <p:custDataLst>
    <p:tags r:id="rId21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2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66" autoAdjust="0"/>
    <p:restoredTop sz="93130" autoAdjust="0"/>
  </p:normalViewPr>
  <p:slideViewPr>
    <p:cSldViewPr>
      <p:cViewPr varScale="1">
        <p:scale>
          <a:sx n="55" d="100"/>
          <a:sy n="55" d="100"/>
        </p:scale>
        <p:origin x="118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299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62E219-E959-4E94-9E0A-7B5F60EC2A3F}" type="datetimeFigureOut">
              <a:rPr lang="nl-NL" smtClean="0"/>
              <a:t>04-12-18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F20A6-917B-47D1-9BC8-EEDBA08F72D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9515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tiff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0.png>
</file>

<file path=ppt/media/image21.jpeg>
</file>

<file path=ppt/media/image2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98784-F1F2-4D71-B346-94F94D5EBAA2}" type="datetimeFigureOut">
              <a:rPr lang="nl-NL" smtClean="0"/>
              <a:t>04-12-18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nl-NL" dirty="0"/>
              <a:t>v</a:t>
            </a:r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ECD43-08E5-4945-BC4F-4857758E978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3515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ECD43-08E5-4945-BC4F-4857758E978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90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>
            <a:extLst>
              <a:ext uri="{FF2B5EF4-FFF2-40B4-BE49-F238E27FC236}">
                <a16:creationId xmlns:a16="http://schemas.microsoft.com/office/drawing/2014/main" id="{25B86358-78DD-6541-9705-44C61778F59E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2399EEF-0A9B-A948-A2CE-D701D7F4CAFE}" type="slidenum">
              <a:rPr lang="en-US" altLang="en-US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2</a:t>
            </a:fld>
            <a:endParaRPr lang="en-US" altLang="en-US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1507" name="Rectangle 1">
            <a:extLst>
              <a:ext uri="{FF2B5EF4-FFF2-40B4-BE49-F238E27FC236}">
                <a16:creationId xmlns:a16="http://schemas.microsoft.com/office/drawing/2014/main" id="{E527D0AA-4F4A-5544-BAAF-A7C7883028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2F0EC2AD-1BD2-0F4F-BBD5-0C82434115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675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>
            <a:extLst>
              <a:ext uri="{FF2B5EF4-FFF2-40B4-BE49-F238E27FC236}">
                <a16:creationId xmlns:a16="http://schemas.microsoft.com/office/drawing/2014/main" id="{25B86358-78DD-6541-9705-44C61778F59E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2399EEF-0A9B-A948-A2CE-D701D7F4CAFE}" type="slidenum">
              <a:rPr lang="en-US" altLang="en-US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3</a:t>
            </a:fld>
            <a:endParaRPr lang="en-US" altLang="en-US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1507" name="Rectangle 1">
            <a:extLst>
              <a:ext uri="{FF2B5EF4-FFF2-40B4-BE49-F238E27FC236}">
                <a16:creationId xmlns:a16="http://schemas.microsoft.com/office/drawing/2014/main" id="{E527D0AA-4F4A-5544-BAAF-A7C7883028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2F0EC2AD-1BD2-0F4F-BBD5-0C82434115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724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6">
            <a:extLst>
              <a:ext uri="{FF2B5EF4-FFF2-40B4-BE49-F238E27FC236}">
                <a16:creationId xmlns:a16="http://schemas.microsoft.com/office/drawing/2014/main" id="{25B86358-78DD-6541-9705-44C61778F59E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2399EEF-0A9B-A948-A2CE-D701D7F4CAFE}" type="slidenum">
              <a:rPr lang="en-US" altLang="en-US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4</a:t>
            </a:fld>
            <a:endParaRPr lang="en-US" altLang="en-US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1507" name="Rectangle 1">
            <a:extLst>
              <a:ext uri="{FF2B5EF4-FFF2-40B4-BE49-F238E27FC236}">
                <a16:creationId xmlns:a16="http://schemas.microsoft.com/office/drawing/2014/main" id="{E527D0AA-4F4A-5544-BAAF-A7C7883028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2F0EC2AD-1BD2-0F4F-BBD5-0C82434115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518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>
            <a:extLst>
              <a:ext uri="{FF2B5EF4-FFF2-40B4-BE49-F238E27FC236}">
                <a16:creationId xmlns:a16="http://schemas.microsoft.com/office/drawing/2014/main" id="{FFF2B32E-6A29-7340-9D51-433A9892B1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866" name="Notes Placeholder 2">
            <a:extLst>
              <a:ext uri="{FF2B5EF4-FFF2-40B4-BE49-F238E27FC236}">
                <a16:creationId xmlns:a16="http://schemas.microsoft.com/office/drawing/2014/main" id="{DAAED427-2A9A-2542-B673-DA680CFED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7" name="Slide Number Placeholder 3">
            <a:extLst>
              <a:ext uri="{FF2B5EF4-FFF2-40B4-BE49-F238E27FC236}">
                <a16:creationId xmlns:a16="http://schemas.microsoft.com/office/drawing/2014/main" id="{E5169888-0572-2141-906B-D00FA755DA13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>
              <a:buFont typeface="Times New Roman" panose="02020603050405020304" pitchFamily="18" charset="0"/>
              <a:buNone/>
            </a:pPr>
            <a:fld id="{F888AB9B-6361-7D44-8864-A9EB85E13579}" type="slidenum">
              <a:rPr lang="nl-NL" altLang="en-US" smtClean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buFont typeface="Times New Roman" panose="02020603050405020304" pitchFamily="18" charset="0"/>
                <a:buNone/>
              </a:pPr>
              <a:t>9</a:t>
            </a:fld>
            <a:endParaRPr lang="nl-NL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143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>
            <a:extLst>
              <a:ext uri="{FF2B5EF4-FFF2-40B4-BE49-F238E27FC236}">
                <a16:creationId xmlns:a16="http://schemas.microsoft.com/office/drawing/2014/main" id="{FFF2B32E-6A29-7340-9D51-433A9892B1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866" name="Notes Placeholder 2">
            <a:extLst>
              <a:ext uri="{FF2B5EF4-FFF2-40B4-BE49-F238E27FC236}">
                <a16:creationId xmlns:a16="http://schemas.microsoft.com/office/drawing/2014/main" id="{DAAED427-2A9A-2542-B673-DA680CFED7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7" name="Slide Number Placeholder 3">
            <a:extLst>
              <a:ext uri="{FF2B5EF4-FFF2-40B4-BE49-F238E27FC236}">
                <a16:creationId xmlns:a16="http://schemas.microsoft.com/office/drawing/2014/main" id="{E5169888-0572-2141-906B-D00FA755DA13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>
              <a:buFont typeface="Times New Roman" panose="02020603050405020304" pitchFamily="18" charset="0"/>
              <a:buNone/>
            </a:pPr>
            <a:fld id="{F888AB9B-6361-7D44-8864-A9EB85E13579}" type="slidenum">
              <a:rPr lang="nl-NL" altLang="en-US" smtClean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buFont typeface="Times New Roman" panose="02020603050405020304" pitchFamily="18" charset="0"/>
                <a:buNone/>
              </a:pPr>
              <a:t>10</a:t>
            </a:fld>
            <a:endParaRPr lang="nl-NL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3512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2ABF4C66-7286-554E-A17C-2BF6D34B0C9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43384D82-8FBB-FF46-ACE6-56A51CC2A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83AAC6AB-271E-8E4A-BA9C-CEB25F3CAF09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>
              <a:buFont typeface="Times New Roman" panose="02020603050405020304" pitchFamily="18" charset="0"/>
              <a:buNone/>
            </a:pPr>
            <a:fld id="{CAED90B8-71CC-EC4D-8CCE-F59FEE2DE647}" type="slidenum">
              <a:rPr lang="nl-NL" altLang="en-US" smtClean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buFont typeface="Times New Roman" panose="02020603050405020304" pitchFamily="18" charset="0"/>
                <a:buNone/>
              </a:pPr>
              <a:t>13</a:t>
            </a:fld>
            <a:endParaRPr lang="nl-NL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139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6">
            <a:extLst>
              <a:ext uri="{FF2B5EF4-FFF2-40B4-BE49-F238E27FC236}">
                <a16:creationId xmlns:a16="http://schemas.microsoft.com/office/drawing/2014/main" id="{B89F1766-C56A-C04F-994D-FDB94236AB9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39366AD-AC03-E94E-A5A9-7AB443CDCA93}" type="slidenum">
              <a:rPr lang="en-US" altLang="nl-NL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17</a:t>
            </a:fld>
            <a:endParaRPr lang="en-US" altLang="nl-NL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4579" name="Rectangle 1">
            <a:extLst>
              <a:ext uri="{FF2B5EF4-FFF2-40B4-BE49-F238E27FC236}">
                <a16:creationId xmlns:a16="http://schemas.microsoft.com/office/drawing/2014/main" id="{6A9D0FE7-FAC7-9D41-8DE3-6BF000E3AA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0" name="Rectangle 2">
            <a:extLst>
              <a:ext uri="{FF2B5EF4-FFF2-40B4-BE49-F238E27FC236}">
                <a16:creationId xmlns:a16="http://schemas.microsoft.com/office/drawing/2014/main" id="{2A38957C-29DE-7046-98E0-C16169F631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628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-1"/>
            <a:ext cx="9143999" cy="4521941"/>
          </a:xfrm>
          <a:solidFill>
            <a:srgbClr val="8592BC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371933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59243" y="1052736"/>
            <a:ext cx="7389221" cy="1656184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presentation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14" hasCustomPrompt="1"/>
          </p:nvPr>
        </p:nvSpPr>
        <p:spPr>
          <a:xfrm>
            <a:off x="1359243" y="3934610"/>
            <a:ext cx="4042079" cy="393700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Subtitle presentation</a:t>
            </a:r>
          </a:p>
        </p:txBody>
      </p:sp>
      <p:sp>
        <p:nvSpPr>
          <p:cNvPr id="8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497060" y="3934685"/>
            <a:ext cx="3243080" cy="3941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Date</a:t>
            </a:r>
          </a:p>
        </p:txBody>
      </p:sp>
      <p:pic>
        <p:nvPicPr>
          <p:cNvPr id="12" name="Picture 7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935" y="6543376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7975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4" name="Tijdelijke aanduiding voor grafiek 3"/>
          <p:cNvSpPr>
            <a:spLocks noGrp="1"/>
          </p:cNvSpPr>
          <p:nvPr>
            <p:ph type="chart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graph</a:t>
            </a:r>
          </a:p>
        </p:txBody>
      </p:sp>
      <p:pic>
        <p:nvPicPr>
          <p:cNvPr id="14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50967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3" name="Tijdelijke aanduiding voor media 12"/>
          <p:cNvSpPr>
            <a:spLocks noGrp="1"/>
          </p:cNvSpPr>
          <p:nvPr>
            <p:ph type="media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video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70741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lui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4521939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1640" y="1052736"/>
            <a:ext cx="7390800" cy="1656184"/>
          </a:xfrm>
        </p:spPr>
        <p:txBody>
          <a:bodyPr/>
          <a:lstStyle>
            <a:lvl1pPr algn="l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closure</a:t>
            </a:r>
          </a:p>
        </p:txBody>
      </p:sp>
      <p:pic>
        <p:nvPicPr>
          <p:cNvPr id="9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13" y="6543376"/>
            <a:ext cx="3588750" cy="270000"/>
          </a:xfrm>
          <a:prstGeom prst="rect">
            <a:avLst/>
          </a:prstGeom>
        </p:spPr>
      </p:pic>
      <p:pic>
        <p:nvPicPr>
          <p:cNvPr id="10" name="Picture 71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62880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67BBD7F-619A-E247-B6EC-6EA23F70B34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6806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9D0AA8D-2442-5748-A2D1-F7D837CF75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C4BB7F10-BAF7-DF4D-82D8-D49C41DC42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96B8207-8182-F34B-B73F-9E55B8B2A8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FB3305-C8EF-A14E-A190-6BBAC464AF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343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030981" cy="4795836"/>
          </a:xfrm>
          <a:noFill/>
        </p:spPr>
        <p:txBody>
          <a:bodyPr vert="horz" wrap="none" lIns="0" tIns="0" rIns="0" bIns="0"/>
          <a:lstStyle>
            <a:lvl1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bg2"/>
                </a:solidFill>
              </a:defRPr>
            </a:lvl1pPr>
            <a:lvl2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  <a:lvl6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tabLst/>
              <a:defRPr sz="2000">
                <a:solidFill>
                  <a:schemeClr val="bg2"/>
                </a:solidFill>
              </a:defRPr>
            </a:lvl6pPr>
            <a:lvl7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</a:defRPr>
            </a:lvl7pPr>
            <a:lvl8pPr>
              <a:defRPr sz="1400">
                <a:solidFill>
                  <a:schemeClr val="bg2"/>
                </a:solidFill>
              </a:defRPr>
            </a:lvl8pPr>
            <a:lvl9pPr>
              <a:defRPr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en-US" noProof="0" dirty="0"/>
              <a:t>Numbering</a:t>
            </a:r>
          </a:p>
          <a:p>
            <a:pPr lvl="1"/>
            <a:r>
              <a:rPr lang="en-US" noProof="0" dirty="0"/>
              <a:t>Bullet</a:t>
            </a:r>
          </a:p>
          <a:p>
            <a:pPr lvl="2"/>
            <a:r>
              <a:rPr lang="en-US" noProof="0" dirty="0"/>
              <a:t>Plain </a:t>
            </a:r>
            <a:r>
              <a:rPr lang="en-US" noProof="0" dirty="0" err="1"/>
              <a:t>tekst</a:t>
            </a:r>
            <a:r>
              <a:rPr lang="en-US" noProof="0" dirty="0"/>
              <a:t>	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yellow</a:t>
            </a:r>
          </a:p>
          <a:p>
            <a:pPr lvl="5"/>
            <a:r>
              <a:rPr lang="en-US" noProof="0" dirty="0"/>
              <a:t>Numbering</a:t>
            </a:r>
          </a:p>
          <a:p>
            <a:pPr lvl="6"/>
            <a:r>
              <a:rPr lang="en-US" noProof="0" dirty="0"/>
              <a:t>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7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5587316" y="1252539"/>
            <a:ext cx="3152019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grpSp>
        <p:nvGrpSpPr>
          <p:cNvPr id="8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9" name="Rechthoek 8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392346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6134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>
            <a:lvl3pPr>
              <a:defRPr/>
            </a:lvl3pPr>
            <a:lvl4pPr>
              <a:defRPr/>
            </a:lvl4pPr>
            <a:lvl5pPr>
              <a:defRPr/>
            </a:lvl5pPr>
            <a:lvl8pPr>
              <a:defRPr sz="1600"/>
            </a:lvl8pPr>
            <a:lvl9pPr>
              <a:defRPr/>
            </a:lvl9pPr>
          </a:lstStyle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pic>
        <p:nvPicPr>
          <p:cNvPr id="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9685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75%/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84065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500358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396986" y="1252539"/>
            <a:ext cx="234235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302820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2" y="1252539"/>
            <a:ext cx="4091174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767422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5%/7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25480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611099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3104334" y="1252539"/>
            <a:ext cx="5635001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17621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04665" y="1252539"/>
            <a:ext cx="833456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58224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4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59312" cy="6858004"/>
            <a:chOff x="-2" y="-1"/>
            <a:chExt cx="12218777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 rot="10800000">
              <a:off x="5360772" y="3549589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1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2195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8" name="Tijdelijke aanduiding voor afbeelding 13"/>
          <p:cNvSpPr>
            <a:spLocks noGrp="1"/>
          </p:cNvSpPr>
          <p:nvPr>
            <p:ph type="pic" sz="quarter" idx="15" hasCustomPrompt="1"/>
          </p:nvPr>
        </p:nvSpPr>
        <p:spPr>
          <a:xfrm>
            <a:off x="4648161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9" name="Tijdelijke aanduiding voor afbeelding 13"/>
          <p:cNvSpPr>
            <a:spLocks noGrp="1"/>
          </p:cNvSpPr>
          <p:nvPr>
            <p:ph type="pic" sz="quarter" idx="16" hasCustomPrompt="1"/>
          </p:nvPr>
        </p:nvSpPr>
        <p:spPr>
          <a:xfrm>
            <a:off x="6762195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21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73449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40915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7835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0490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82251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04665" y="404664"/>
            <a:ext cx="8334670" cy="43204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04665" y="1252836"/>
            <a:ext cx="8334670" cy="47958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20" name="Rechthoek 19"/>
          <p:cNvSpPr/>
          <p:nvPr userDrawn="1"/>
        </p:nvSpPr>
        <p:spPr bwMode="auto">
          <a:xfrm>
            <a:off x="0" y="6453336"/>
            <a:ext cx="914400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/>
        </p:spPr>
        <p:txBody>
          <a:bodyPr vert="horz" wrap="square" lIns="68544" tIns="34272" rIns="68544" bIns="342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434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US" sz="1499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grpSp>
        <p:nvGrpSpPr>
          <p:cNvPr id="15" name="Grid" hidden="1"/>
          <p:cNvGrpSpPr/>
          <p:nvPr userDrawn="1"/>
        </p:nvGrpSpPr>
        <p:grpSpPr>
          <a:xfrm>
            <a:off x="0" y="0"/>
            <a:ext cx="9144000" cy="6858004"/>
            <a:chOff x="-2" y="-1"/>
            <a:chExt cx="9144000" cy="6858004"/>
          </a:xfrm>
        </p:grpSpPr>
        <p:sp>
          <p:nvSpPr>
            <p:cNvPr id="16" name="Rechthoek 15"/>
            <p:cNvSpPr/>
            <p:nvPr userDrawn="1"/>
          </p:nvSpPr>
          <p:spPr bwMode="auto">
            <a:xfrm>
              <a:off x="0" y="0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7" name="Rechthoek 16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8" name="Rechthoek 17"/>
            <p:cNvSpPr/>
            <p:nvPr userDrawn="1"/>
          </p:nvSpPr>
          <p:spPr bwMode="auto">
            <a:xfrm rot="5400000">
              <a:off x="5512664" y="3226670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9" name="Rechthoek 18"/>
            <p:cNvSpPr/>
            <p:nvPr userDrawn="1"/>
          </p:nvSpPr>
          <p:spPr bwMode="auto">
            <a:xfrm>
              <a:off x="0" y="8481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21" name="Rechthoek 20"/>
            <p:cNvSpPr/>
            <p:nvPr userDrawn="1"/>
          </p:nvSpPr>
          <p:spPr bwMode="auto">
            <a:xfrm>
              <a:off x="0" y="60486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980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58" r:id="rId3"/>
    <p:sldLayoutId id="2147483665" r:id="rId4"/>
    <p:sldLayoutId id="2147483661" r:id="rId5"/>
    <p:sldLayoutId id="2147483664" r:id="rId6"/>
    <p:sldLayoutId id="2147483666" r:id="rId7"/>
    <p:sldLayoutId id="2147483662" r:id="rId8"/>
    <p:sldLayoutId id="2147483663" r:id="rId9"/>
    <p:sldLayoutId id="2147483667" r:id="rId10"/>
    <p:sldLayoutId id="2147483668" r:id="rId11"/>
    <p:sldLayoutId id="2147483670" r:id="rId12"/>
    <p:sldLayoutId id="2147483671" r:id="rId13"/>
    <p:sldLayoutId id="2147483672" r:id="rId14"/>
  </p:sldLayoutIdLst>
  <p:hf hdr="0" ftr="0"/>
  <p:txStyles>
    <p:titleStyle>
      <a:lvl1pPr algn="l" defTabSz="685434" rtl="0" eaLnBrk="1" latinLnBrk="0" hangingPunct="1">
        <a:spcBef>
          <a:spcPct val="0"/>
        </a:spcBef>
        <a:buNone/>
        <a:defRPr sz="3600" b="1" i="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1pPr>
      <a:lvl2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400" kern="1200">
          <a:solidFill>
            <a:schemeClr val="bg2"/>
          </a:solidFill>
          <a:latin typeface="+mn-lt"/>
          <a:ea typeface="+mn-ea"/>
          <a:cs typeface="+mn-cs"/>
        </a:defRPr>
      </a:lvl2pPr>
      <a:lvl3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kern="1200" baseline="0">
          <a:solidFill>
            <a:schemeClr val="bg2"/>
          </a:solidFill>
          <a:latin typeface="+mn-lt"/>
          <a:ea typeface="+mn-ea"/>
          <a:cs typeface="+mn-cs"/>
        </a:defRPr>
      </a:lvl3pPr>
      <a:lvl4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4pPr>
      <a:lvl5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6pPr>
      <a:lvl7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600" kern="120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2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1pPr>
      <a:lvl2pPr marL="34271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2pPr>
      <a:lvl3pPr marL="685434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3pPr>
      <a:lvl4pPr marL="1028151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4pPr>
      <a:lvl5pPr marL="1370868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5pPr>
      <a:lvl6pPr marL="1713586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056303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39902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74173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oyanttools.org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toptal.com/developers/sorting-algorithm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jdelijke aanduiding voor tekst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Tijdelijke aanduiding voor tekst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1052736"/>
            <a:ext cx="9143999" cy="1656184"/>
          </a:xfrm>
        </p:spPr>
        <p:txBody>
          <a:bodyPr/>
          <a:lstStyle/>
          <a:p>
            <a:pPr algn="ctr"/>
            <a:r>
              <a:rPr lang="en-US" sz="3600" dirty="0"/>
              <a:t>Digital Media Technology</a:t>
            </a:r>
            <a:br>
              <a:rPr lang="en-US" sz="3600" dirty="0"/>
            </a:br>
            <a:br>
              <a:rPr lang="en-US" sz="3600" i="1" dirty="0"/>
            </a:br>
            <a:r>
              <a:rPr lang="en-US" altLang="en-US" sz="3600" b="0" i="1" dirty="0"/>
              <a:t>Week 8: Data Criticism and </a:t>
            </a:r>
            <a:br>
              <a:rPr lang="en-US" altLang="en-US" sz="3600" b="0" i="1" dirty="0"/>
            </a:br>
            <a:r>
              <a:rPr lang="en-US" altLang="en-US" sz="3600" b="0" i="1" dirty="0"/>
              <a:t>Tool Criticism</a:t>
            </a:r>
            <a:endParaRPr lang="en-US" sz="3600" b="0" i="1" dirty="0"/>
          </a:p>
        </p:txBody>
      </p:sp>
    </p:spTree>
    <p:extLst>
      <p:ext uri="{BB962C8B-B14F-4D97-AF65-F5344CB8AC3E}">
        <p14:creationId xmlns:p14="http://schemas.microsoft.com/office/powerpoint/2010/main" val="2977814846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9B6ACB-0055-4E4A-88B4-EED634357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850" y="762000"/>
            <a:ext cx="34163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427260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EC3B8020-5504-1540-9332-1198AC09B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663" y="476250"/>
            <a:ext cx="8335962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Subjectivity</a:t>
            </a:r>
          </a:p>
        </p:txBody>
      </p:sp>
      <p:sp>
        <p:nvSpPr>
          <p:cNvPr id="34820" name="Rectangle 2">
            <a:extLst>
              <a:ext uri="{FF2B5EF4-FFF2-40B4-BE49-F238E27FC236}">
                <a16:creationId xmlns:a16="http://schemas.microsoft.com/office/drawing/2014/main" id="{7DFD5E4C-ACD7-E048-85DE-26A5274B8F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600" y="1912323"/>
            <a:ext cx="4536504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Algorithms are created by human programmers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They reflect subjective views on how textual phenomena ought to be identified an on how they can be analysed</a:t>
            </a:r>
          </a:p>
          <a:p>
            <a:pPr marL="0" indent="0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b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3B545E-825A-D247-A315-C9F8449290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3582" y="1650126"/>
            <a:ext cx="2861782" cy="4053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7071517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icture 6">
            <a:extLst>
              <a:ext uri="{FF2B5EF4-FFF2-40B4-BE49-F238E27FC236}">
                <a16:creationId xmlns:a16="http://schemas.microsoft.com/office/drawing/2014/main" id="{CBC8D0EC-B5E2-CA4E-96D0-F228F4D27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097" y="1916832"/>
            <a:ext cx="1439862" cy="270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057EB3FD-80DB-6747-B0BE-D3F3FE319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90525"/>
            <a:ext cx="9144000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Opacity of algorithms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2325DA8-5B02-0149-8FED-FB85D54BD366}"/>
              </a:ext>
            </a:extLst>
          </p:cNvPr>
          <p:cNvCxnSpPr/>
          <p:nvPr/>
        </p:nvCxnSpPr>
        <p:spPr>
          <a:xfrm flipV="1">
            <a:off x="3969247" y="2437532"/>
            <a:ext cx="0" cy="187166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01" name="TextBox 1">
            <a:extLst>
              <a:ext uri="{FF2B5EF4-FFF2-40B4-BE49-F238E27FC236}">
                <a16:creationId xmlns:a16="http://schemas.microsoft.com/office/drawing/2014/main" id="{C1827C21-33BE-6946-8A95-1182F70BF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947" y="4348882"/>
            <a:ext cx="336755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1200" dirty="0">
                <a:hlinkClick r:id="rId3"/>
              </a:rPr>
              <a:t>www.voyant-tools.org</a:t>
            </a:r>
            <a:endParaRPr lang="en-US" altLang="en-US" sz="1200" dirty="0"/>
          </a:p>
          <a:p>
            <a:pPr algn="ctr"/>
            <a:endParaRPr lang="en-US" altLang="en-US" sz="1200" dirty="0"/>
          </a:p>
        </p:txBody>
      </p:sp>
      <p:sp>
        <p:nvSpPr>
          <p:cNvPr id="29702" name="Rectangle 3">
            <a:extLst>
              <a:ext uri="{FF2B5EF4-FFF2-40B4-BE49-F238E27FC236}">
                <a16:creationId xmlns:a16="http://schemas.microsoft.com/office/drawing/2014/main" id="{7C6C7807-E497-6C45-B4D2-2571E62F35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8024" y="5428444"/>
            <a:ext cx="3546475" cy="21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Tools</a:t>
            </a:r>
          </a:p>
        </p:txBody>
      </p:sp>
      <p:sp>
        <p:nvSpPr>
          <p:cNvPr id="29703" name="Rectangle 3">
            <a:extLst>
              <a:ext uri="{FF2B5EF4-FFF2-40B4-BE49-F238E27FC236}">
                <a16:creationId xmlns:a16="http://schemas.microsoft.com/office/drawing/2014/main" id="{EB6E87EE-928C-D444-B62A-E77495042F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584" y="5536332"/>
            <a:ext cx="3546475" cy="21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EF97C2-764D-D841-8C8C-94F7C22812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947" y="2126229"/>
            <a:ext cx="3367554" cy="201329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557912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75FCE37E-E879-9D48-9206-33FD25213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663" y="476250"/>
            <a:ext cx="8335962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Algorithms and transformations</a:t>
            </a:r>
          </a:p>
        </p:txBody>
      </p:sp>
      <p:pic>
        <p:nvPicPr>
          <p:cNvPr id="37890" name="Picture 3">
            <a:extLst>
              <a:ext uri="{FF2B5EF4-FFF2-40B4-BE49-F238E27FC236}">
                <a16:creationId xmlns:a16="http://schemas.microsoft.com/office/drawing/2014/main" id="{FFB64A40-4E1E-2948-8C73-AF6CA37B2E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694" y="2131218"/>
            <a:ext cx="3084512" cy="152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1" name="TextBox 9">
            <a:extLst>
              <a:ext uri="{FF2B5EF4-FFF2-40B4-BE49-F238E27FC236}">
                <a16:creationId xmlns:a16="http://schemas.microsoft.com/office/drawing/2014/main" id="{A14C4B68-7DCC-194B-A13A-5D725FCD54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9613" y="5516563"/>
            <a:ext cx="511333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en-US" sz="1200" dirty="0"/>
              <a:t>Benjamin Schmidt, “Do Digital Humanists Need to Understand Algorithms?”, in: </a:t>
            </a:r>
            <a:r>
              <a:rPr lang="en-US" altLang="en-US" sz="1200" i="1" dirty="0"/>
              <a:t>Debates in the Digital Humanities</a:t>
            </a:r>
            <a:r>
              <a:rPr lang="en-US" altLang="en-US" sz="1200" dirty="0"/>
              <a:t>, (Minneapolis: University of Minnesota Press 2016).</a:t>
            </a:r>
          </a:p>
        </p:txBody>
      </p:sp>
      <p:sp>
        <p:nvSpPr>
          <p:cNvPr id="37892" name="Rectangle 2">
            <a:extLst>
              <a:ext uri="{FF2B5EF4-FFF2-40B4-BE49-F238E27FC236}">
                <a16:creationId xmlns:a16="http://schemas.microsoft.com/office/drawing/2014/main" id="{3AC71C37-C8AB-704C-BB93-BC25F86F38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1" y="1130300"/>
            <a:ext cx="4536430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Data analysis is often based on highly complicated algorithms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Transformations are the “coherent goals” produced by tools and </a:t>
            </a:r>
            <a:r>
              <a:rPr lang="en-GB" altLang="en-US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algoriths</a:t>
            </a:r>
            <a:endParaRPr lang="en-GB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E.g. </a:t>
            </a: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Sorting algorithms</a:t>
            </a:r>
            <a:endParaRPr lang="en-GB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444853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1" name="Picture 2" descr="Force-field network of Shakespeare corpus.">
            <a:extLst>
              <a:ext uri="{FF2B5EF4-FFF2-40B4-BE49-F238E27FC236}">
                <a16:creationId xmlns:a16="http://schemas.microsoft.com/office/drawing/2014/main" id="{2EAA64A3-205D-6645-AAEE-D2E7669D1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000" y="765175"/>
            <a:ext cx="2098675" cy="153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DC10C6FC-5DCE-4B40-AE43-DDDDFC486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34213" y="3213100"/>
            <a:ext cx="1798637" cy="1871663"/>
          </a:xfrm>
          <a:prstGeom prst="rect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4B1AF900-EF39-9848-A94C-00557583CB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7544" y="1555750"/>
            <a:ext cx="4608512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lvl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endParaRPr lang="en-GB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marL="992188" lvl="1" indent="-534988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Which flaws are in the data set?</a:t>
            </a:r>
          </a:p>
          <a:p>
            <a:pPr marL="992188" lvl="1" indent="-534988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What is the impact of these flaws?</a:t>
            </a:r>
          </a:p>
          <a:p>
            <a:pPr>
              <a:lnSpc>
                <a:spcPct val="75000"/>
              </a:lnSpc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DEAB4F76-62F8-754F-A49B-63E81F793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21" y="1339726"/>
            <a:ext cx="8334670" cy="432048"/>
          </a:xfrm>
        </p:spPr>
        <p:txBody>
          <a:bodyPr/>
          <a:lstStyle/>
          <a:p>
            <a:r>
              <a:rPr lang="en-US" dirty="0">
                <a:solidFill>
                  <a:schemeClr val="bg2"/>
                </a:solidFill>
              </a:rPr>
              <a:t>Data Criticism</a:t>
            </a:r>
          </a:p>
        </p:txBody>
      </p:sp>
    </p:spTree>
    <p:extLst>
      <p:ext uri="{BB962C8B-B14F-4D97-AF65-F5344CB8AC3E}">
        <p14:creationId xmlns:p14="http://schemas.microsoft.com/office/powerpoint/2010/main" val="2351242450"/>
      </p:ext>
    </p:extLst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2">
            <a:extLst>
              <a:ext uri="{FF2B5EF4-FFF2-40B4-BE49-F238E27FC236}">
                <a16:creationId xmlns:a16="http://schemas.microsoft.com/office/drawing/2014/main" id="{B6351DFC-D94A-3248-86DA-8022092C8B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608" y="1124744"/>
            <a:ext cx="6840562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lvl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endParaRPr lang="en-GB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marL="992188" lvl="1" indent="-534988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Which transformation are effectuated by a tool/algorithm?</a:t>
            </a:r>
          </a:p>
          <a:p>
            <a:pPr marL="992188" lvl="1" indent="-534988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How well does the algorithm/tool perform this transformation? </a:t>
            </a:r>
          </a:p>
          <a:p>
            <a:pPr marL="992188" lvl="1" indent="-534988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Is the tool biased in any way?</a:t>
            </a:r>
          </a:p>
          <a:p>
            <a:pPr marL="992188" lvl="1" indent="-534988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Does the tools actually help me to answer a specific research question?</a:t>
            </a:r>
          </a:p>
          <a:p>
            <a:pPr>
              <a:lnSpc>
                <a:spcPct val="75000"/>
              </a:lnSpc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50A4ECE4-0056-F84A-9F83-1F67484B6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4" y="908720"/>
            <a:ext cx="8334670" cy="432048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Tool Criticism</a:t>
            </a:r>
          </a:p>
        </p:txBody>
      </p:sp>
    </p:spTree>
    <p:extLst>
      <p:ext uri="{BB962C8B-B14F-4D97-AF65-F5344CB8AC3E}">
        <p14:creationId xmlns:p14="http://schemas.microsoft.com/office/powerpoint/2010/main" val="233264099"/>
      </p:ext>
    </p:extLst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jdelijke aanduiding voor verticale tekst 6"/>
          <p:cNvSpPr>
            <a:spLocks noGrp="1"/>
          </p:cNvSpPr>
          <p:nvPr>
            <p:ph type="body" orient="vert" idx="1"/>
          </p:nvPr>
        </p:nvSpPr>
        <p:spPr>
          <a:xfrm>
            <a:off x="755576" y="630697"/>
            <a:ext cx="4824536" cy="3760898"/>
          </a:xfrm>
        </p:spPr>
        <p:txBody>
          <a:bodyPr>
            <a:noAutofit/>
          </a:bodyPr>
          <a:lstStyle/>
          <a:p>
            <a:pPr marL="554038" indent="-554038">
              <a:buFont typeface="AppleSDGothicNeo-Regular" charset="-127"/>
              <a:buChar char="◻︎"/>
            </a:pPr>
            <a:r>
              <a:rPr lang="en-GB" sz="2800" dirty="0"/>
              <a:t>The main value for SSH lies in </a:t>
            </a:r>
            <a:r>
              <a:rPr lang="en-GB" sz="2800" dirty="0" err="1"/>
              <a:t>reambiguation</a:t>
            </a:r>
            <a:r>
              <a:rPr lang="en-GB" sz="2800" dirty="0"/>
              <a:t> and in the capacity to kindle new ideas</a:t>
            </a:r>
          </a:p>
          <a:p>
            <a:pPr marL="554038" indent="-554038">
              <a:buFont typeface="AppleSDGothicNeo-Regular" charset="-127"/>
              <a:buChar char="◻︎"/>
            </a:pPr>
            <a:r>
              <a:rPr lang="en-GB" sz="2800" dirty="0"/>
              <a:t>Analyses often have an aleatory or an exploratory aspect</a:t>
            </a:r>
            <a:endParaRPr lang="en-GB" altLang="nl-NL" sz="2800" dirty="0"/>
          </a:p>
          <a:p>
            <a:pPr marL="554038" indent="-554038">
              <a:buFont typeface="AppleSDGothicNeo-Regular" charset="-127"/>
              <a:buChar char="◻︎"/>
            </a:pPr>
            <a:r>
              <a:rPr lang="en-GB" sz="2800" dirty="0"/>
              <a:t>Computer-assisted research forms an addendum and not an alternative to traditional scholarship</a:t>
            </a:r>
          </a:p>
          <a:p>
            <a:pPr marL="0" indent="0">
              <a:lnSpc>
                <a:spcPct val="75000"/>
              </a:lnSpc>
              <a:buNone/>
              <a:defRPr/>
            </a:pPr>
            <a:endParaRPr lang="en-US" sz="2000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2708920"/>
            <a:ext cx="2990370" cy="1688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8" descr="http://dda255.imnyuad.com/blog/wp-content/uploads/2015/01/kerouac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81218" y="980728"/>
            <a:ext cx="1879575" cy="1530418"/>
          </a:xfrm>
          <a:prstGeom prst="rect">
            <a:avLst/>
          </a:prstGeom>
          <a:noFill/>
          <a:ln>
            <a:solidFill>
              <a:schemeClr val="accent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469997"/>
      </p:ext>
    </p:extLst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AutoShape 6" descr="data:image/jpeg;base64,/9j/4AAQSkZJRgABAQAAAQABAAD/2wCEAAkGBhQSERUUExQUFRUWGBoYGRgWGBwcHhcbHx0YHBkaGBgYHSYeFxskGhwYHy8gIycpLCwsGh8xNTAqNSYrLCkBCQoKDgwOGg8PGiwkHyQsLCwsLCwsLCwsLCwsLCksLCwsLCwsLCwsLCwsLCwsKSwsLCksLCwsLCwsLCwsLCwsLP/AABEIAOAA4AMBIgACEQEDEQH/xAAcAAABBQEBAQAAAAAAAAAAAAAFAQIDBAYHAAj/xAA+EAABAgMFBgQFAwQABQUAAAABAhEAAyEEBRIxQRMiUWFxgQaRofAyQrHB0QdS4RQjYvEVM3KCshY0U4OS/8QAGgEAAwEBAQEAAAAAAAAAAAAAAQIDAAQFBv/EACcRAAICAgIBBAICAwAAAAAAAAABAhEDIRIxQRMiUWEEgTLwkbHR/9oADAMBAAIRAxEAPwAEtnGEaP7eGYgS9YYHJbTPt9oVADFonRYeVV4sNMu3pCTVJZ9R2iLKtX984WUrFmKRjHtp6/xE8xmEQJIqT0H2hMjX7xg0SpcltIYuaXYf6h0maxdtIWWKueNYxhqk6kxHNmlTJbvDlLdXAPk2Q4Q1S84UYehIAbUwoYuxYQ0K041eHCXnw4+84wGeSNAQwGT9487APrDZisga8+HCHKWHFP8AcMKPlGvOJE69YhfhHpYpQwLNQ9U4199IYJlNMuMLhcmoira55TRBR3Id+5gN1sxa2RGVSfSGJdmPHrEU+14E41PTPDX/AGIhVfqM1IUkfuw0eCgMIolcwwzihOvIIqErUHAoGFeZ+0MtV5p2bpIP0J/y5CK1iJmTJaSoFnmHKp0/MG90Cg8maxy9/mJTP1Z4rIYnOH9PXWMYmxh35Uh8xYz10iHH3env3pCk7z/KKmn1/MajE2MfDEAXnrn7MNBJHU948lTUaBQSAhhlnp+YRUwgUHeHzlVzhiqF4NjURuSecPwtuwyWGJ5++0KEgJJ1NIwWhAXLvQZfnrCzptfdeMeB3ecRpzI1jGJgzB4VS3oKR5ag/BmhpJHeAahZaOdBHlKAU5rSHA8WAhNXIppGNQiaVLVr75QgWK1/mEnLcuYRLM+sajWPKHzYR5ZbjDZSXcmGyk6v9eMYxMhJY5++MeSjLKGTZ6tPrpEoQQl20yFYwoJt15BKsKd6m8x14dYEFCnLtU0Vhp0PCCEySmYsiWrBMOivhX5ZGLgBsyEqWlKnOEgkMSQetHhZLkqDdAWVPUwBwl1YVJQalBzU2mfr1iGfd+BTAnAfgXpX5VcDF6VL2i6YEur5QlIHX+TEEq/cAmJCUkhxvfC1dNTrDxTEbSKNokLRRiKsdUq4KGh18otSsUsy8Kirf3lKox0JfKmkCZF4qep6cugi3eN5CZLSlmIqTxOX0+sOoMXkX13mpcwEBTPuv9eUaOyzFChajV484z/he0KnTUSUAmYpk0S7Bw6uya1pSL18E2afglWkTkbTZqQU1B/xLb4BBDg5jKohOcVP032HtWFtrm4yyf8AiK0q80BWzUreOja6PwgXYr/ebs5owDEzjTTefTmMoCzbYRaFKILhbkdFZejRbgJzNsqdQsf45xLLmuKsTWsZy650y0TCXKUO9Mv+l9esGbRaUhWFxiyaJtFE0yVSgIUIo+phWejQ4nLh7rCFRq1RAtL4WhVrz9YRMvl7EYI9CmNRQR7KuTwqecNTOcv5CMAcaBzpCImE/mI1LxKarD69okUdBme9IwRynLc4RReFSH9YQSy/0jAEWxH1iIS3PD3rE5ZIpQZmKsq2kkploXNVwSCfMh4IG6LKFsab0QiYXdZA7gf6pEU25rfN+GRMSngkN5klzDf/AELbhnZZx5s/3g6+RFIS02hByUACd41LAcObwlnvWTL+ZTsQ6chzrqM4HWy5rSiqpU0NqUqp1MDJgL19YThGTuwuTRqLYqRMl4pcxO0SPmAClcn484zNvti8KEqfE5NTnQAREp4iNpY1D++MWSaJOmMSo1QVMM+T8yIrqDxpfB3hn+stAKxhs6CNqpKkpYVIAKszSrAkDTKNHN/TGzrta0i1iVZy2BRlrUz/ACnEQwB+YmrwzyRToEYSe0jmykgM3flDXg34i8JWixzFS5yCMJICk1SrmlQ0IrWsBjKbOGFDnhW9RZpm0OIUIVhLFSSGIf1bJwIW+b4lTcRlbTaKWC6kpDAZkEEkKUpiSGy1gdKmpwpplxyMXZl3STIVNSsBaSHlmjuWdJrjHHIjgc4X0YufqeaNzaXEETZ6iTiJJ1Jz7nWLcizrmBRDqNSTUltT/MUUpcsNY1avCWzSpKlqMwIxMn4RQKLk/GWrSnPOBPLGH8jcW+gJOlqlB9ohxklKwSObJcDzhtzgKnBa5iUhJclRqeXN4htliKQ+IKHKKbQbvoK0dTmriNcxjEgqXiEIJUfT3pEDpEKHrrDgrCGzeGpJeoZvWFnDMxgWeZxDJVM/ZhxFOUMWttYAUOky6E6w9CeOmkQyUc6k6w+dT7xg2LNVDASe/wBoZaFcTRodd95KmTNnZZYmTP8A5FBwkcUpNP8AuPYQUK2HrtujEnELPOtL/wD1yh1WplLHSnWCP9NeZRhkmx2ZOQTKKf8AyIPnBa4fBZUcdqmLnLpRROEdE5eka2RcsoBhLSw5cMom5/AtfJyxXhq+iXE6YrXcmkdwBEM60X1ZjvKtJA54w3rHXhcEr9gB5U+kNn3Oths50xDZMpx3SpwY3qP4NxXycUn/AKgWkHfLqGeJAcdWb1BiWyeP5Ewta7Ogj9yUgt2MbPxTZ58nftFmslslihJl7NYHVO6/NowSpF1WgkPaLCv/ACG1lvzbfAiT/Hw5NuO/rsfnOPkPyfC112z/AJE6WlZyTjKC/JMwZ8ogu79KthbJU5U1Gzkq2kwTEO6UVYB2Ls1WbPlASZ+mdqKdpZ1SbRLqypMzNuSmY8o6DYLG10FKkLM9SCFpJLiuQc03R6x52ZyxTSwZe3TjLf8Ai9lVUl71+0DrwWFJlGRLaSpKj/aQwUpSyZiilIoWatMomu8IK8NnURMzSnCd5iKFSn8jxjPXJfa0pKJUq0sDVMtWZJoSkg/SN1O8QJlWWXt0LE5dUpWA4LsSVgVBHUwuXDOcW07lbpJ1/deSvPjrpFm02eVaEGXbEoQpRCi3IEEM7gV8zAD9SrHdk2SJRWmXPlhJl7JDqwgFk/tYgDM8I0NosP8AVyBMSUibumiid2uE5Bnz7RlrbcVlmztvPxylVBYOlZbCCx+FWRpwhvxfyJxlHHmbT8ff152ReOLTaOEqEIhUbr9TrqsyP6ddlNMOzmUKcSxULY/uBI/7YwKhH0EZWuRxtU6Ll2ttpeKgxpc8A4c+Tx0Pxbdrz5qv72zTMTjCikYkkMnYTFqZT54evSMp4T8Kf1q8KV1CSpQADpYtqQCGIOesHbbarTZJCUWqXKnbNTJTNBJSAzYJiSCRT4S7Uyjg/LxzlOMsb6u19Ov+FMc4q0wfd9z4lKAScCqJf58W6CNc3OEuRTOBky4VS55TLKZhSkKAPzVIIUNMla8OMU7dfsyZNEwNLIUFJEtwAofMA+fOCG2TaZwUlapMwgJUastXzHOhJ0FI6sako+4SW3o2b6CI1p9/zEgzhZsKWZSmHOItoW3j30i7PQ/CkAbxnl69h9zGsBNbb1AYCvFqQPnX8t9OjfmGSrEpR1c68uPSIbwuiZLSlWFTKfCpiMTZ4XzA4wylHozUi2jxCaUFCK/WCsi1pWHT369dYw2AjlBC7baUk5MQ34hmkKm/IWvGaZkwSkOQ4BHFX4Edg8C+E0WeSks61B1K4/xHPf02uYTZ5mEOlFO5juFmTQRzZJW+KKJUrJpUpospNYahEPaEAydBiURBLiyiGFZHarGlaSkjMNHzx+oPhn+mtBAYJNR0/D07iPo4xy/9Z7rxSkThXCrCroculftDdSTDF3o5BYb2nWVeKVMWg/4kh+vGOuXTf0m8bA21Qi0sUqQ4SVkAndR8wKK0DO+Ucbte8kf408svuO0R3Hf5sdpRaBLTMKAoALdt4FL0LuAYGb8aGZKTXuTtAU3B66O2XVNXZ5CEpkKNUpmKJZ1Meb4QNa+sMvPw8udLEuYoJXKxLQpZcLSatQumv17wEsHjddqsqZqpcqUrEpDic20wpSxKS6gQ5HOC9j8TS1zE7bFQAHClagyaODhDgs9OMeU/w/SyerB0/Pn9f7OhZZSTVWXbutNqlylD+ykrZycRIGQyOVfWK4my5yhKWEhQqpSTQKYj4VEt0eKt6+MrOmcClSigCoKVJOZoApLHSI7AuzTSqclSpAzWqaoFHZVGJ0GvKOeOPLmyPLONV0UaUY0jIfqH4MEuzm1bQFaZglKTVlDIFJOoPp0rzPA5YVMdA/U5MwrK0zD/AE52aUSwotRBZZSKVZRc1LnSMFZpgC0lTsCHbhy5x9TFNQjy7o85yUpNoksFvmSJgXLWqWtJopNCOPXoc4M+JfHM+3S0InJlbhfEhGFSixG9vEa5ACK9+22VMmJ2bJCUgUH04wISgPyHYkcngVewEtmUkfEnFwqw7tWNBct1ypySoYklOjuBzBI7VifwndqF4ytDylgpINWLvRWhAGYg/dN0JkJIQ5dVcR+2QpDPSMtk548oQIr7rDAGL1iRKvtHOdJTt81qA51994AW3Mkvm/XgOUGrwLr9PKM5eM04mgpWBsM+E0kzTMWkKQkFgr4X+XH/AIgso9BBPxJ4zGHZywlawazVpSS+TJSzISNE5Dmp1RmZd6rQgy0lgc21GZ8z9BGkuu5EJklUxIK1oKi/ygghAA51J5DgC8JpRfJ/opG5aOdTlEqrnHkODqIuTpGE++0Ig7wjtRyvR0bwdfgscgBMpc2YslRCXyOWQJdvrGuu39VZOMInypkkmjl2HV2P+4GeF70TJsklKQCtSQaB1E6ClYfed3zrSAlRs4L0StYJPpHm8vczsrR02zWkKSFIIIIBBFQREqJzmMN4E2shRs01wCCpAd2bMA6ivpGwttq2aSpnPCG+ybVOghLVFtBjmd7z500/85SBwTp0gGmxzsTy7fNQrTEot6EQvqKxvStdnZ1rgPflhTaJK5aw6Vgg/Y9Qa9ow1jvu85LYyi0o/cmqu+R8njU3R4hRPDMUKGaTmPOGUk9C8HHZwrxP4YnWSaQoEp0WMlD3pGanKEdH/Vq+CZolA0Ac+/OOZzSY7cbbWyWRUyxZrYtAZCil/wBpZ+rQ8BSzvKr/AJExHJQSHLt9ILzbtkmTjCji1YOxy6wuSUY6+RoRk9lIiZKqHY9wev8AMGPDviRMufLWtAWlBUTLfNwxMt6JWBUDlmHjNz7QUHAS4GRFfI8OUUFTzicU6QFHyaUr0dc8R+MLsmv/AHlKSoJxI2KlYtCFhYAThBLYS4LsePIbRgxqwFRRiOEkVKX3SRxZnia3WlKwkgMpiFczx+sU4eKpEeKT0LD0CGgQ9AGvLy1bTzihizZbYpDhJOEvR6HMV5xoPD1ttMzcQpJQCHxsSkcvmbpSBtjVKTLWpWHGfhQQ+ozGg58oGyZ5QoFJIIyY/cQz3oRHSgoj3nCoplDUw9KI4zsA96khfIgmM/a6rJ5xqbwlY8h0gDarOyi6Wc9opBiSRTsoBmJfJ6xoReRmA1rMo3Kgbvl3MZxSSNPZiaw2lljlBnj5bNCdaDtv8M45e1CndWBKQM1ZBLk0DBRerADjQDbLpVJWApnIduGlfWNHd9sMy0S0YtxGJx1zPZL+UUrZOVaLbUfGsUGgd27Jp2iGOUk6ZWcVJGn/AOCL2MgqUZaEoAJS+NXGoqEsCKVPPSr4k8ImX/7aVtJakyymckKWpKkvjB2Th1EguQ1AxDGOn2axoMkIUAQAKdPpDkXTLl7w06PwAchy/UwkMjj0acLZlf05um1CcgzsWFCCoJW+JBLhIrWoctowjodql4+g9++kNs0gS0n966k8OFeAFIsSE8YbvYktV9GTvqyS0VnLKU/KhPxTDwAFT7dmjLXta0StmP8Ah5ImqwyxiG0WeSUgnUa6xv73uMLWZjHFRiWo3ZwPPPKM54suM2xCEzU4TLO6tLLSyswQChTUSXDN5wsYwXY0pSaXFgXwxf8AKXMazqUlRzkTT8XJCjQnv2jaAS5yRMG6dFChDaHuGIMc4s/gMMUBM1UzFReHZiWQchVSiWL1YHjlBPxReUyxWcy1TSubNdizNQBazq/3rGeOPL2Atte7swXju9ROtcxSTR8I1doFXfYTMUwD0dq/QB/SKdoW6o0dx2dOyxqUxJYB2fk+Y0qONY6Mj4Q0JBcpD592plgMlumtKsclEULEAxm7VaFS5lDTPqNRy1EG7zvEhLFRmIzrRUpTndL/ABdeGWsZi1zAS4fvmevPjCYovyNkkOnTQXq+o/HlEcmp9+xEYESy14QQ1SGevN/fKLkLJJsklmBJ5Dyp7ziuUtmI1l0XwixrQlQEwfEXFFghgHOVddA0W/1Bs8hZs1olBCNuhRmJllwFIUxzAqxbKpTziay1NQa0+mFq9mHJhwNIaoQ6Why0dAg5KnIfl+IL3JdYnY5YLTWdL5FviB4aV5RUu+xYpksEgpWsAgHeajltKH0jpEi6pQmbRCAFmhP3bjRozdIyVshUGhx4RHKUHr6w8mkch1EE1nira7AlYi6neHeIZg3mekEwHtVkISQxZv5P1gMUMXjXz0OCDlAa1WMeevHuYeE/DFlH4KFhtZTMKgasfWkF/DSMdqSomoJPvnWAarOUnJxXvBbwpMw2gV4xsi02jY3tJnZLHajQH3xgpY141Yj8KHPU/gV79IByBQRWVfC7MpWEkIU5ApmflrQOdTxjgX2ehNWtdmxTNc1zMXcbZxhLs8XndVMlrCVPVnH/AO07oOdC3WNHKvITUulymgB4+8v9RVTVHNLBK9htNoEM2KSXpWA8q1l2i9InE9vfvpCch3hos2taJaSpTAAOTyj5y8X3+bXa1zD8L4UjgkZD7946r+p9+GXZVJSWMzdpw19Hjh8pJIJ4B46sS8s5cirQyWl8T9RFibbP7WH9tQB2BPOmfYxAijvkQR04esDpi2ceXLjFWrET4li124qJriDAOoaZ15jJ4pZmFSlzSJ1y8A/yMNGIjbYwKCcniJSnhIclQ1EMKaCwX/J/ticmYChmWggsxzCFEByHeo46QnizxCi1zQqXL2ctAwISakhycSiKFRJr2zgJLkk5CPIllRAFYRYYqXILlao8hQq4z5s0XUWBSMYUCklNAoMSH08s4u3QEyyMKEzZhGag6UvSg+YwltmkTSlRUVB0kn5VVamjHy7RYQbcNtRKnJMxJoXB1Semo1916PIlln4lwePSMldF1bSW1pQcSCEpJcKwgUBI+IDQnTKNWJ2EBIyp78olN2UiqBssVINGjxmgCvnHisBycz7rDVy6Hn77RzsujyfbQx9c/tDxMpr3rDtm7MW486QBiJct6e/5hkxANCA0WeUNwgueHvz/ADGCDp11hmAodOHSA9nVsp6SMgr01jVIzHv1gJOsSZgJJZQNPV6a1aLRIt0dUu1QVLSQdIoXhe0naBE1JcHp798Yj8G255WElymkX/EBCsJUCWBDB6c44p6PQwtSkuQZsNuswGCjFqKFHI50rBhVnpusw4cOQjCWGwS5oYDMZhh3Jzg9dnh6cjCf6takpJaWUhm0GP4i0KmPlhCL1IIqs1YnlKIh4B6+/flDDT379iDRPmcx/VmYpS0p0CCe5H4Bjm0lVCO/lHYP1FukrSFgVAbuHp3BPk2sceWgjt6deEdeLcaOTL/KyFcyhHvlFVKH9YmXDqIBJz0EdHRz9jEgSw/zaCKa1klzCrU8T2K7lzVMhJPE6DqdINAsqwQu651za/CgZrVkOnE8hByz3TZ7OMU5SZi3onR/uBz8ooXzfyphz6AZJHADKNQt30OXbZckFMsOSCCpQqRwAqEjLnFWYdspCUgCgDJFCX145wNCnNYPeE0p2sxavklqKeaywT94ZbA1Rdu+0Ks80S0BJBOaksp8i5BLNGgtFwyZisSkMSScQoSeY1gVdMpUzErAlYSRiUrMZ+rwfQQUgguD68Gicm0Uik0TAQ+YA7wiFP5+UKFtE2PQNmRG/wBIkmKYc4RUpwPfRolRWyNdGL8YkNRQ09dfOGTCcuUeSTlGo1kr0198YUj3+YUKYGPKVk/CMwoUpY1IA4k+xGamzjiBAKQ5KeVdONKQRt9vRiwmXiA4lm5hqgxRmrBTu4mKgQFF2z1YPFURkazwnbN9OW8Gjo0i6ULSMQB7xyG77QUBDUU78vbtHTbsvraSwUKYihD5HXrHPmXktheqCyPDwlqxoy1fToYIyZcQovAFOYfrFSZeaQ+8O0SSoo232FJiQIo2i0gcPf8AEDrRfL5GBU+1YjUkD36wbQVFg3xl4lmJSpKJboaqzUB+A4gjMntkY5Fe9+mbMKsCAeIThKuZajwT8Q+KrXtlIK1SwlZYJThyLB9T0JgbZLxlqWTaJaVAjNCQggsWIwMM2zEd2LHS2ceSdvRRXbidEu3Bu9NYrqLx5ag9A0LKlFRYBzFuidj5QSMwVHhkO5zPpGkskiYmQFTP7UlRJShNDMI144BQYj2zghdNwS7GlM60gLUaol6rOhIOSdXOfCBviS3zFstVMbtoABRkv8ohU7ehWA7wteIsB1/A5RSaPRYm1AAHTyrB7D0QpSTlpBy77OpFnK0VOJzyAcfmBljmhOYcHPmMjBC67dslFJVuKrlkeP5gpUBhtFvIGxs2+maRiLVcgYx/jV89ExoEWUowoA3Qn4n7ZeuneMh4hsgs89ExCTgmJTMDUFcwlsmPPXhB6zXrNlJZaFTWAIUlyCg6g6tTn5QuRBg6DNny3g3d+IEKpHWGu7HTSH7QF4iXKE0CkRylF9YXMnlSPIXVoQY9hz99Xh6gAfx+fWKy00PNolxUIIjMw1acj71hTKp1Gb/VzEgJCRwHKGzVMCenvtCjAO+5QSoVLkEkuG0oB5RBL+BIyPv1i3ar5Q7MFilc284rf1AM1xrUavFE9EmthG32jCEBiyqPzpQ/XtE8i3mV8zF29tp1gfabSoLSlt0jyIfWK1pQSGJq7ge+RMBLwwXW0a2XfMxg9ehPXKCtnt6SH0PP8iMJMvPYgYgfZzg3ddvQTuq3TUDh1OkJPEmtFseXdM1YngDFk2ZKqDryjm/iHxRPVNVsbQyHYBCgnTzI5xJ4x8VhadhKNPnUNa5A/XyjGQ+LCo7YuXK3pBkXsoLxTyJxAO6og1Zk4lZ0pR3YaQLCFLVQEkmgH0pDE4dX6CCdhvqYiXs5ITLf4lpDrVyK8wOQaOpM5WeFxFLGcpMt6BJLrP8A2Co7tGiseysaceEFT7mpJGocaeQ5loGSbOizp2izimnKr4fPNXPSJLuQnZm1Tt8vhQknNXP/ABH2jdgJ508qULRajVVUS6urhU1COKtYEX3eJtCsSiDhDUoAP2pGQAjS2SyoVNxWpJKlhKkqU4S+ZSGyYMGPOMjPmVUkhqmDQSmkbp7Qks17H6Q9GS+n3ENkCvaFCOQqkTA13mI9sR+IrJEFrDdzhJbEk0LZjT+YLAEbCsqlplTS6EnEkkOwPAHQsPKNRY7PhSnZqOzLuk1AOhT+0cog8MSkoxS1gKQU4SVB2GIKBfRj5PDr2s5skubsypQcECjywc+3WC1yiLF1IIBdOGfrDkqAijZ7yQlCAskrKXOtOZyizZy4rzjmao6eyrLADls+cRFQzj2bJ8+ULOZOXswvgYjmqPq/sQ8LxAcGDx5e8xaHqdgKHLKBQbHrVRorW1YCWNXDj35RPOTp6xHMQ7BnaBQTLWuzMolW4CaPqOQzMPs8sBVMgAB77xbvG7ZsyYvGwSMlctEpHH+TFC2LMvGwyHlkKxSrIvRdtFqNGcgEOBqMtYbabahJS5qa0y1b11jP2q8CrCRQjh5xHaLUVqB5AeUFQA2XLdbyThmJIYnqH60MUZdrUl8KiHDUOnCCF6oAQkqBKlgEF8gAAQRrWBEUFHEw2FhUoJLCp5RjCJDwaupYlBSiHJBHJ6egz59M/Tbm2KBjbaLAZP7RxPNvKLE82lUoSygYE6JSD3cQ6VCtg7+qMycFKUPi+Z2zzLadI2NlujbspQIlB8IFMRepbQE/aMfY7unzV4UoJI5ME9XoBHVLIMEpONQKgmpGROpYQUFID39JUmSf7e0TqKuOBS2TVrHO16nR47TOkkKADANXFq4+sYXx1drTEzAAy0sW/cPyG8oN3sMjFcecelRNa7MUYTooOOxIPqIrpMKAerOD9y7qW4vABKoIXbPKVpGjfkxn0A1cm37JSF54TlxBooHiCIJ+JroSuXtkzSJS0JC6FVEncUNXAoaad4BTy6WHIwZl3u121UxRNCHIB3VOoA0ZjvivCNj6aEn3Zk7mtOGYz4kh2Ds/DmBrGzstpCkhhhfhGVTcjS0rxpExypWJQbD8uHieNdYsWe87StYGKSsDRJQDh6JL6wklZWLDZQ27nl784akBVDkOOvlHkr7QxSqViCLsTFrkIll5uesRFQI5cIeWCaVJ5/SDRrFm2qrx6dNCSnR6R5ErJ9PbxLNsCFpxKfdLDmeHTKAgMEXjJWrEXYBBw1zzp1J9Iya72mYVIWcQVm+fIvB++bHNGJdFMp6VpmG4BmgBa7ciaXUjCWzR9xFYkn2VrJZjMWlOT0cD1gnOlWeQ4rOXx+EJ5Gta9YpbbAnClWeahryEQCaAC6QSRQn5eg1PWGoFhGReqTMC5iAoAfDofxA20TsaypgHOQyHKsRPFu7rtXPWEyw51Og5k6Qe9AqiOy2RUxWFAKieH34RsLruuXYxjmgKmZJHA/tSNeZi9YESbEBLQna2hWgY8945ARm70vUlaiSDMBKTwToyPzD1RrIL1vDaqKlghZOZ+UDQDjx6CLVg8P2laDNsitqE1WmUSFo6y81Dml4FTpwUSpTbwy+47xNc14TrNNxyVlJYpJGoObgwGAP+C5q5k2aVOcSCColt4mnU9Mo9dd9zn2MsSwQXG0LOXAYYiAK6HnBqwXAlMhQWZpxhKsISHHMMannwhl2+HVKmpGxVaZRwoKlkhUpSuJSd1hWrgPWA3QyN0LNM2H95CdsUknCrFrQhQ48HMZ3xDYNtIUGBI3h119HjVf8AD0yEIkoKsKU5kua6n/QEZq9LOMKgQos5oSCSMmIqD+YTHoaWznF92X+xKVwUtP8A4KH1MAI1N53glUkoA3caiXzSrTqCmMuoRViIlMjdCvOLVhAK09fTrEdlU6W4Q4WchOIa+nv7QAGjSCQ0esFoVspsoDFjCSAzsUqCnA1OHGO8VbtteIVzof5ghdE0Sp6CTTGO1c3hYadAl0CrHOEuYUql4kkBgpw1cxyg9YLus6mmoQUlJyxGhz4tEt/yZsiZhmATE/KVDEFAZMo1ScqRcsyEBAwhsi3XjxhpqmHG7RGuU9OcMtCGLZxOpb0pCS0gmveOZI6GyFUv394erMcdffvOJFl8v9RDaJ7BXECnVv8AUEw6chTEJIBJYP61itbbSqWlKEHHMZwM/wDqUrl94o/8VKXUoYmYgCmrE9BFpKkSUrnqd1ud5sTaBtNBAehbsB2+ROQCTNDip3j7d4Dy5alspQ3XbFhZzmxUBU9Ydetv2qypgPf1iui2KCWxFgcQTo+Ttk7axdaWyT+hJiMJ3uOXvKG2u0mYoqLB9BwFBEZJNTCpS+UDsIsiTiPIVJ4DUltI19lnhOzkSv7KVjFtFfHMd2JHyg6DgRGesSJiHUgO4wlLOFA0Yp1rXqAdItokzJs4hKVY0I+E6YQKedAO0PHQr2TzL4w2kqQaJdKSwc0Z/N4C4Colqk198YK3P4YtNoExUuUpWB3AzPEJBzI4c423gj9PAhEybb07KSQQCs4SCd0Fs01b28CUkg0ZfwxcBtsmZLSkbSXvJVyyKX0c16jnS54as6rLPImywU5EkA1GRSa88s4uXfZJlhtitmqVPExBR/amJU4JGZT8KgRqOnGNUuz4zvYacBl3OfVhC3QyVj5swqqHryrXlnBa6/B4lTRPSVY1JaYHoVZgj6dnix4esAJxqFE+p/iDy1UqwHPIc4jPJ4Q9GXvq+0WeYgrCimYcGMVAVwP8QMva8pcxZCVS1EEDdUCdXdvdIB+LbjSLSuXLmraeoTEJb+2V72JKm1xMxbJRfjF+TdDSEr2cqXMP/MCEjNy1Rl0BYRSHgDAYuiWJqgtRWopCkpU1BVLuPiamcYW8JDLUOB/MdFtASZiVFwoBSBwILFj3EYrxFZ8E52oSzR0PokwVZwXYawas0hLFBOfH6j0inKl4W4vnwiadmk8XGvaJswy7ZJCz/iSO0EFy6OKsajlxEUjMKZhUNRXygnY1AgrBpR+Irr2+8I3Wwo2dkvUWmygqQJhQAFJYHEE64VUNAaaRSklEwnAfhNUsxS+QIzH0iK4wZE2jbNYPfQ/b0glOsgSFKSAFOxU1SNC+tIvL3RsnDUqP/9k=">
            <a:extLst>
              <a:ext uri="{FF2B5EF4-FFF2-40B4-BE49-F238E27FC236}">
                <a16:creationId xmlns:a16="http://schemas.microsoft.com/office/drawing/2014/main" id="{B9548D5D-8E03-B94E-AD6E-A394F65CB8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3335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NL" altLang="nl-NL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C2032F-E5C0-8449-B578-32A3497EC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0" y="2076450"/>
            <a:ext cx="69088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59865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7467B407-1529-2748-A529-38AC604FBE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1680" y="1628800"/>
            <a:ext cx="6264994" cy="352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Develop some affinity with coding</a:t>
            </a: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Building up confidence with digital technologies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Jerome McGann’s notion “imagining what we do not know”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Invent creative applications of technology</a:t>
            </a:r>
            <a:endParaRPr lang="en-GB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20482" name="Rectangle 3">
            <a:extLst>
              <a:ext uri="{FF2B5EF4-FFF2-40B4-BE49-F238E27FC236}">
                <a16:creationId xmlns:a16="http://schemas.microsoft.com/office/drawing/2014/main" id="{A2E2FB59-D277-5D44-BB19-5EA2CEB57A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0713"/>
            <a:ext cx="91440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General aims of DMT</a:t>
            </a:r>
          </a:p>
        </p:txBody>
      </p:sp>
    </p:spTree>
    <p:extLst>
      <p:ext uri="{BB962C8B-B14F-4D97-AF65-F5344CB8AC3E}">
        <p14:creationId xmlns:p14="http://schemas.microsoft.com/office/powerpoint/2010/main" val="17892623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613516-346E-C24A-9A9A-F26E843CB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5750" y="812800"/>
            <a:ext cx="349250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90161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DA0BCD-3120-B448-9AEA-BCD2B67AF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1844824"/>
            <a:ext cx="2466330" cy="37577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9A0496-D8DF-6A4B-AA5F-2AE9549AB6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0713"/>
            <a:ext cx="91440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Solutionism</a:t>
            </a:r>
          </a:p>
        </p:txBody>
      </p:sp>
    </p:spTree>
    <p:extLst>
      <p:ext uri="{BB962C8B-B14F-4D97-AF65-F5344CB8AC3E}">
        <p14:creationId xmlns:p14="http://schemas.microsoft.com/office/powerpoint/2010/main" val="365003038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Rectangle 2">
            <a:extLst>
              <a:ext uri="{FF2B5EF4-FFF2-40B4-BE49-F238E27FC236}">
                <a16:creationId xmlns:a16="http://schemas.microsoft.com/office/drawing/2014/main" id="{776BE9BD-D8AC-9C4B-B42C-94489BF753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041" y="836712"/>
            <a:ext cx="3168352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4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Data are created by human researchers</a:t>
            </a:r>
            <a:endParaRPr lang="en-GB" altLang="en-US" sz="24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Flanders and Jockers note that “tools bring the data into existence, not just into view”. Cf. Johanna Drucker: From Data to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Capta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. Or perhaps: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Facta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 or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Constructa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?</a:t>
            </a:r>
            <a:b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b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68EC1B-E22C-724B-BD8F-31C073D96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196752"/>
            <a:ext cx="30480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522574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368066DC-E0AA-D347-AA2E-B30C660A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663" y="476250"/>
            <a:ext cx="8335962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Data errors</a:t>
            </a:r>
          </a:p>
        </p:txBody>
      </p:sp>
      <p:pic>
        <p:nvPicPr>
          <p:cNvPr id="33794" name="Picture 3">
            <a:extLst>
              <a:ext uri="{FF2B5EF4-FFF2-40B4-BE49-F238E27FC236}">
                <a16:creationId xmlns:a16="http://schemas.microsoft.com/office/drawing/2014/main" id="{CDDFBBDC-1521-F94D-89B9-B133F37D0B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652588"/>
            <a:ext cx="3984625" cy="387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94E90B-9F44-2E4C-B2CF-89250A7A42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88" y="3592513"/>
            <a:ext cx="2820987" cy="2573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21B28C-894F-724C-BDC7-27B4BDC260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163" y="1550988"/>
            <a:ext cx="2262187" cy="241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222642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961367" y="3356992"/>
            <a:ext cx="2848519" cy="28803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8" name="Tijdelijke aanduiding voor verticale tekst 6"/>
          <p:cNvSpPr>
            <a:spLocks noGrp="1"/>
          </p:cNvSpPr>
          <p:nvPr>
            <p:ph type="body" orient="vert" idx="1"/>
          </p:nvPr>
        </p:nvSpPr>
        <p:spPr>
          <a:xfrm>
            <a:off x="971600" y="1628800"/>
            <a:ext cx="3888432" cy="4248472"/>
          </a:xfrm>
        </p:spPr>
        <p:txBody>
          <a:bodyPr>
            <a:noAutofit/>
          </a:bodyPr>
          <a:lstStyle/>
          <a:p>
            <a:pPr marL="266700" indent="-266700">
              <a:buFont typeface="AppleSDGothicNeo-Regular" charset="-127"/>
              <a:buChar char="◻︎"/>
            </a:pPr>
            <a:r>
              <a:rPr lang="en-GB" sz="2800" dirty="0"/>
              <a:t>Data criticism demands domain knowledge</a:t>
            </a:r>
          </a:p>
          <a:p>
            <a:pPr marL="889000" lvl="1" indent="-355600">
              <a:buFont typeface="AppleSDGothicNeo-Regular" charset="-127"/>
              <a:buChar char="◻︎"/>
            </a:pPr>
            <a:r>
              <a:rPr lang="en-GB" sz="2800" dirty="0"/>
              <a:t>Digital collections may be incomplete</a:t>
            </a:r>
          </a:p>
          <a:p>
            <a:pPr marL="889000" lvl="1" indent="-355600">
              <a:buFont typeface="AppleSDGothicNeo-Regular" charset="-127"/>
              <a:buChar char="◻︎"/>
            </a:pPr>
            <a:r>
              <a:rPr lang="en-GB" sz="2800" dirty="0"/>
              <a:t>Transcriptions may be of a low orthographic quality</a:t>
            </a:r>
          </a:p>
          <a:p>
            <a:pPr marL="533400" lvl="1" indent="0">
              <a:buNone/>
            </a:pPr>
            <a:endParaRPr lang="en-GB" sz="2800" dirty="0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475216" y="476672"/>
            <a:ext cx="8334670" cy="432048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From sources to plain texts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367" y="1331781"/>
            <a:ext cx="2395255" cy="174640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146450" y="3501248"/>
            <a:ext cx="245799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BUITENLAND. 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Groot=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Brittannie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Dc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Paus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heeft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zich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voor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Kot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eerst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sinds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vele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jaren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van dc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ultnuumitaansche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aatti-i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» die da __r_.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ti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. „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ipkjgfËMfrk</a:t>
            </a:r>
            <a:r>
              <a:rPr lang="en-US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urn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gronde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400" dirty="0" err="1">
                <a:latin typeface="Courier New" charset="0"/>
                <a:ea typeface="Courier New" charset="0"/>
                <a:cs typeface="Courier New" charset="0"/>
              </a:rPr>
              <a:t>richt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400" b="1" dirty="0" err="1">
                <a:latin typeface="Courier New" charset="0"/>
                <a:ea typeface="Courier New" charset="0"/>
                <a:cs typeface="Courier New" charset="0"/>
              </a:rPr>
              <a:t>afgesehflJßßÏf</a:t>
            </a:r>
            <a:r>
              <a:rPr lang="en-US" sz="1400" dirty="0">
                <a:latin typeface="Courier New" charset="0"/>
                <a:ea typeface="Courier New" charset="0"/>
                <a:cs typeface="Courier New" charset="0"/>
              </a:rPr>
              <a:t>, </a:t>
            </a:r>
          </a:p>
          <a:p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363018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>
            <a:extLst>
              <a:ext uri="{FF2B5EF4-FFF2-40B4-BE49-F238E27FC236}">
                <a16:creationId xmlns:a16="http://schemas.microsoft.com/office/drawing/2014/main" id="{37C8EB02-00EE-CC40-8DFB-3E1C9CAFC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93431"/>
            <a:ext cx="7776864" cy="352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Captured data: raw data generated “through some form of measurement such as observation, surveys, lab and field experiments, record keeping […], cameras, scanners and sensors”.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Derived data: “produced through additional processing or analysis of captured data”. 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br>
              <a:rPr lang="en-US" altLang="nl-NL" sz="2800" dirty="0">
                <a:solidFill>
                  <a:schemeClr val="tx1"/>
                </a:solidFill>
                <a:latin typeface="Verdana" panose="020B0604030504040204" pitchFamily="34" charset="0"/>
              </a:rPr>
            </a:b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700BFF99-E8C2-2E4B-8BCD-AB40C9C6BD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7331" y="3437777"/>
            <a:ext cx="63373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nl-NL" dirty="0"/>
              <a:t>Rob </a:t>
            </a:r>
            <a:r>
              <a:rPr lang="en-US" altLang="nl-NL" dirty="0" err="1"/>
              <a:t>Kitchin</a:t>
            </a:r>
            <a:r>
              <a:rPr lang="en-US" altLang="nl-NL" dirty="0"/>
              <a:t>, </a:t>
            </a:r>
            <a:r>
              <a:rPr lang="en-US" altLang="nl-NL" i="1" dirty="0"/>
              <a:t>The Data Revolution</a:t>
            </a:r>
            <a:r>
              <a:rPr lang="en-US" altLang="nl-NL" dirty="0"/>
              <a:t>, 2014</a:t>
            </a:r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C63227-DFE1-B04E-A168-EFCFB8EA0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424" y="4293096"/>
            <a:ext cx="6883114" cy="138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19863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1" name="Picture 1">
            <a:extLst>
              <a:ext uri="{FF2B5EF4-FFF2-40B4-BE49-F238E27FC236}">
                <a16:creationId xmlns:a16="http://schemas.microsoft.com/office/drawing/2014/main" id="{DD71FB4D-AB97-814F-BF4C-3C1AD4046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620713"/>
            <a:ext cx="4699000" cy="307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2" name="Picture 2">
            <a:extLst>
              <a:ext uri="{FF2B5EF4-FFF2-40B4-BE49-F238E27FC236}">
                <a16:creationId xmlns:a16="http://schemas.microsoft.com/office/drawing/2014/main" id="{209C5C32-4B47-AC41-9E63-2630222429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88" y="1557338"/>
            <a:ext cx="2065337" cy="269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TextBox 7">
            <a:extLst>
              <a:ext uri="{FF2B5EF4-FFF2-40B4-BE49-F238E27FC236}">
                <a16:creationId xmlns:a16="http://schemas.microsoft.com/office/drawing/2014/main" id="{8318511C-D13A-8F4C-94CA-7B350A0228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19672" y="4869160"/>
            <a:ext cx="640873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en-US" sz="2800" dirty="0">
                <a:solidFill>
                  <a:schemeClr val="bg2"/>
                </a:solidFill>
              </a:rPr>
              <a:t>Langdon Winner, “Do Artefacts have Politics?”</a:t>
            </a:r>
          </a:p>
        </p:txBody>
      </p:sp>
    </p:spTree>
    <p:extLst>
      <p:ext uri="{BB962C8B-B14F-4D97-AF65-F5344CB8AC3E}">
        <p14:creationId xmlns:p14="http://schemas.microsoft.com/office/powerpoint/2010/main" val="827738425"/>
      </p:ext>
    </p:extLst>
  </p:cSld>
  <p:clrMapOvr>
    <a:masterClrMapping/>
  </p:clrMapOvr>
  <p:transition spd="slow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83391503b78eef4dbc509238ebde2b79163865"/>
</p:tagLst>
</file>

<file path=ppt/theme/theme1.xml><?xml version="1.0" encoding="utf-8"?>
<a:theme xmlns:a="http://schemas.openxmlformats.org/drawingml/2006/main" name="Corporate template-set Universiteit Leiden">
  <a:themeElements>
    <a:clrScheme name="Aangepast 28">
      <a:dk1>
        <a:srgbClr val="000000"/>
      </a:dk1>
      <a:lt1>
        <a:srgbClr val="FFFFFF"/>
      </a:lt1>
      <a:dk2>
        <a:srgbClr val="8592BC"/>
      </a:dk2>
      <a:lt2>
        <a:srgbClr val="0C2577"/>
      </a:lt2>
      <a:accent1>
        <a:srgbClr val="9EBA2E"/>
      </a:accent1>
      <a:accent2>
        <a:srgbClr val="5CB1EB"/>
      </a:accent2>
      <a:accent3>
        <a:srgbClr val="34A3A9"/>
      </a:accent3>
      <a:accent4>
        <a:srgbClr val="F46E32"/>
      </a:accent4>
      <a:accent5>
        <a:srgbClr val="2C712D"/>
      </a:accent5>
      <a:accent6>
        <a:srgbClr val="B02079"/>
      </a:accent6>
      <a:hlink>
        <a:srgbClr val="0033CC"/>
      </a:hlink>
      <a:folHlink>
        <a:srgbClr val="7030A0"/>
      </a:folHlink>
    </a:clrScheme>
    <a:fontScheme name="Universiteit Leide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4-3-windows-en-zonder-slidenr</Template>
  <TotalTime>7863</TotalTime>
  <Words>390</Words>
  <Application>Microsoft Macintosh PowerPoint</Application>
  <PresentationFormat>On-screen Show (4:3)</PresentationFormat>
  <Paragraphs>68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AppleSDGothicNeo-Regular</vt:lpstr>
      <vt:lpstr>Arial Unicode MS</vt:lpstr>
      <vt:lpstr>Arial</vt:lpstr>
      <vt:lpstr>Calibri</vt:lpstr>
      <vt:lpstr>Courier New</vt:lpstr>
      <vt:lpstr>Georgia</vt:lpstr>
      <vt:lpstr>Minion</vt:lpstr>
      <vt:lpstr>Times New Roman</vt:lpstr>
      <vt:lpstr>Verdana</vt:lpstr>
      <vt:lpstr>Corporate template-set Universiteit Leiden</vt:lpstr>
      <vt:lpstr>Digital Media Technology  Week 8: Data Criticism and  Tool Criticism</vt:lpstr>
      <vt:lpstr>PowerPoint Presentation</vt:lpstr>
      <vt:lpstr>PowerPoint Presentation</vt:lpstr>
      <vt:lpstr>PowerPoint Presentation</vt:lpstr>
      <vt:lpstr>PowerPoint Presentation</vt:lpstr>
      <vt:lpstr>Data errors</vt:lpstr>
      <vt:lpstr>From sources to plain texts</vt:lpstr>
      <vt:lpstr>PowerPoint Presentation</vt:lpstr>
      <vt:lpstr>PowerPoint Presentation</vt:lpstr>
      <vt:lpstr>PowerPoint Presentation</vt:lpstr>
      <vt:lpstr>Subjectivity</vt:lpstr>
      <vt:lpstr>Opacity of algorithms</vt:lpstr>
      <vt:lpstr>Algorithms and transformations</vt:lpstr>
      <vt:lpstr>Data Criticism</vt:lpstr>
      <vt:lpstr>Tool Criticism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presentation</dc:title>
  <dc:creator>Peter Verhaar</dc:creator>
  <cp:lastModifiedBy>Peter Verhaar</cp:lastModifiedBy>
  <cp:revision>145</cp:revision>
  <dcterms:created xsi:type="dcterms:W3CDTF">2017-06-05T20:40:23Z</dcterms:created>
  <dcterms:modified xsi:type="dcterms:W3CDTF">2018-12-04T08:38:12Z</dcterms:modified>
</cp:coreProperties>
</file>